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handoutMasterIdLst>
    <p:handoutMasterId r:id="rId14"/>
  </p:handoutMasterIdLst>
  <p:sldIdLst>
    <p:sldId id="274" r:id="rId2"/>
    <p:sldId id="378" r:id="rId3"/>
    <p:sldId id="356" r:id="rId4"/>
    <p:sldId id="381" r:id="rId5"/>
    <p:sldId id="379" r:id="rId6"/>
    <p:sldId id="297" r:id="rId7"/>
    <p:sldId id="298" r:id="rId8"/>
    <p:sldId id="299" r:id="rId9"/>
    <p:sldId id="329" r:id="rId10"/>
    <p:sldId id="380" r:id="rId11"/>
    <p:sldId id="325" r:id="rId12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>
        <p:scale>
          <a:sx n="116" d="100"/>
          <a:sy n="116" d="100"/>
        </p:scale>
        <p:origin x="-139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413" cy="493713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2F0F793D-8125-4805-BF23-521DFE8096F1}" type="datetimeFigureOut">
              <a:rPr lang="fr-FR" smtClean="0"/>
              <a:pPr/>
              <a:t>21/06/18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014"/>
            <a:ext cx="2919413" cy="493712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B4F8D46F-80D3-4C34-B412-6D3CAA0F171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02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65" cy="493789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789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r">
              <a:defRPr sz="1100"/>
            </a:lvl1pPr>
          </a:lstStyle>
          <a:p>
            <a:fld id="{400874E1-E488-4D81-BB19-8B6A8DAAFDD5}" type="datetimeFigureOut">
              <a:rPr lang="fr-FR" smtClean="0"/>
              <a:pPr/>
              <a:t>21/06/18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2" tIns="45367" rIns="90732" bIns="4536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265" y="4687052"/>
            <a:ext cx="5389239" cy="4439368"/>
          </a:xfrm>
          <a:prstGeom prst="rect">
            <a:avLst/>
          </a:prstGeom>
        </p:spPr>
        <p:txBody>
          <a:bodyPr vert="horz" lIns="90732" tIns="45367" rIns="90732" bIns="4536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0948"/>
            <a:ext cx="2919565" cy="493789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626" y="9370948"/>
            <a:ext cx="2919565" cy="493789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r">
              <a:defRPr sz="1100"/>
            </a:lvl1pPr>
          </a:lstStyle>
          <a:p>
            <a:fld id="{495E88B5-D123-4FF9-BC44-B558A7D7AFC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Knhn</a:t>
            </a:r>
            <a:r>
              <a:rPr lang="en-US" dirty="0" smtClean="0"/>
              <a:t>[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E88B5-D123-4FF9-BC44-B558A7D7AFC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63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656AD7-9876-4492-8750-2D50CB905CC2}" type="datetime1">
              <a:rPr lang="fr-FR" smtClean="0"/>
              <a:pPr/>
              <a:t>21/06/18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9C1AC2B-C091-4B6A-836D-7D5C6B28A9C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20828" y="3284984"/>
            <a:ext cx="8408890" cy="211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5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1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6406" y="372392"/>
            <a:ext cx="843406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400" b="1" dirty="0">
                <a:latin typeface="Aharoni" pitchFamily="2" charset="-79"/>
                <a:cs typeface="Aharoni" pitchFamily="2" charset="-79"/>
              </a:rPr>
              <a:t>REPUBLIQUE DU </a:t>
            </a:r>
            <a:r>
              <a:rPr lang="fr-FR" sz="2400" b="1" dirty="0" smtClean="0">
                <a:latin typeface="Aharoni" pitchFamily="2" charset="-79"/>
                <a:cs typeface="Aharoni" pitchFamily="2" charset="-79"/>
              </a:rPr>
              <a:t>TCHAD</a:t>
            </a:r>
            <a:endParaRPr lang="fr-FR" sz="2400" b="1" dirty="0">
              <a:latin typeface="Aharoni" pitchFamily="2" charset="-79"/>
              <a:cs typeface="Aharoni" pitchFamily="2" charset="-79"/>
            </a:endParaRPr>
          </a:p>
          <a:p>
            <a:pPr algn="ctr">
              <a:defRPr/>
            </a:pPr>
            <a:r>
              <a:rPr lang="fr-FR" sz="2400" b="1" dirty="0" smtClean="0"/>
              <a:t>UNITE -TRAVAIL-PROGRES</a:t>
            </a:r>
            <a:endParaRPr lang="fr-FR" sz="2400" b="1" dirty="0"/>
          </a:p>
          <a:p>
            <a:pPr algn="ctr">
              <a:defRPr/>
            </a:pPr>
            <a:r>
              <a:rPr lang="fr-FR" sz="2400" b="1" dirty="0"/>
              <a:t>*******</a:t>
            </a:r>
          </a:p>
          <a:p>
            <a:pPr algn="ctr">
              <a:defRPr/>
            </a:pPr>
            <a:r>
              <a:rPr lang="fr-FR" sz="24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MINISTERE DES FINANCES ET DU BUDGET</a:t>
            </a:r>
            <a:endParaRPr lang="fr-FR" sz="2400" b="1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defRPr/>
            </a:pPr>
            <a:r>
              <a:rPr lang="fr-FR" b="1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*******</a:t>
            </a:r>
          </a:p>
          <a:p>
            <a:pPr algn="ctr">
              <a:defRPr/>
            </a:pPr>
            <a:endParaRPr lang="fr-FR" sz="1600" b="1" u="sng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2564904"/>
            <a:ext cx="680424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2400" b="1" dirty="0" smtClean="0">
                <a:solidFill>
                  <a:srgbClr val="FF0000"/>
                </a:solidFill>
                <a:latin typeface="Arial Black" pitchFamily="34" charset="0"/>
              </a:rPr>
              <a:t>COMMENTAIRE DU REPRESENTANT DE L’AUTORITE MONETAIRE TCHADIENNE</a:t>
            </a:r>
            <a:r>
              <a:rPr lang="fr-FR" sz="24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2400" b="1" u="sng" dirty="0" smtClean="0">
                <a:solidFill>
                  <a:srgbClr val="0070C0"/>
                </a:solidFill>
                <a:latin typeface="Arial Black" pitchFamily="34" charset="0"/>
              </a:rPr>
              <a:t>SUR </a:t>
            </a:r>
            <a:r>
              <a:rPr lang="fr-FR" sz="2400" b="1" u="sng" dirty="0">
                <a:solidFill>
                  <a:srgbClr val="0070C0"/>
                </a:solidFill>
                <a:latin typeface="Arial Black" pitchFamily="34" charset="0"/>
              </a:rPr>
              <a:t>LA GOUVERNANCE D’ENTREPRISE, CONTROLE INTERNE ET SUPERVISION</a:t>
            </a:r>
            <a:br>
              <a:rPr lang="fr-FR" sz="2400" b="1" u="sng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fr-FR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fr-FR" sz="24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 Black" pitchFamily="34" charset="0"/>
              </a:rPr>
              <a:t>                                    </a:t>
            </a:r>
            <a:r>
              <a:rPr lang="fr-FR" sz="1600" b="1" dirty="0" smtClean="0">
                <a:solidFill>
                  <a:srgbClr val="00B050"/>
                </a:solidFill>
                <a:latin typeface="Arial Black" pitchFamily="34" charset="0"/>
              </a:rPr>
              <a:t>Yaoundé, le 26 Juin 2018</a:t>
            </a:r>
            <a:endParaRPr lang="fr-FR" sz="1600" b="1" dirty="0">
              <a:solidFill>
                <a:srgbClr val="00B050"/>
              </a:solidFill>
              <a:latin typeface="Arial Black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fr-FR" sz="1600" b="1" dirty="0" smtClean="0">
              <a:latin typeface="Arial Black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fr-FR" sz="1600" b="1" dirty="0" smtClean="0">
                <a:latin typeface="Arial Black" pitchFamily="34" charset="0"/>
              </a:rPr>
              <a:t>OUMAR OUSMANE BRAHIM</a:t>
            </a:r>
            <a:endParaRPr lang="fr-FR" sz="1600" b="1" dirty="0">
              <a:latin typeface="Arial Black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>
                <a:solidFill>
                  <a:schemeClr val="accent2"/>
                </a:solidFill>
              </a:rPr>
              <a:pPr/>
              <a:t>1</a:t>
            </a:fld>
            <a:endParaRPr lang="fr-FR">
              <a:solidFill>
                <a:schemeClr val="accent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9592" y="5342233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856" y="45373"/>
            <a:ext cx="1296144" cy="136525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6" y="0"/>
            <a:ext cx="1384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374421"/>
            <a:ext cx="6773376" cy="548640"/>
          </a:xfrm>
        </p:spPr>
        <p:txBody>
          <a:bodyPr/>
          <a:lstStyle/>
          <a:p>
            <a:pPr algn="ctr"/>
            <a:r>
              <a:rPr lang="fr-FR" sz="2400" dirty="0" smtClean="0">
                <a:latin typeface="Agency FB" pitchFamily="34" charset="0"/>
              </a:rPr>
              <a:t/>
            </a:r>
            <a:br>
              <a:rPr lang="fr-FR" sz="2400" dirty="0" smtClean="0">
                <a:latin typeface="Agency FB" pitchFamily="34" charset="0"/>
              </a:rPr>
            </a:br>
            <a:r>
              <a:rPr lang="fr-FR" sz="2400" b="1" dirty="0" smtClean="0">
                <a:latin typeface="Agency FB" pitchFamily="34" charset="0"/>
              </a:rPr>
              <a:t>LES </a:t>
            </a:r>
            <a:r>
              <a:rPr lang="fr-FR" sz="2400" b="1" dirty="0">
                <a:latin typeface="Agency FB" pitchFamily="34" charset="0"/>
              </a:rPr>
              <a:t>PRINCIPAUX INDICATEURS </a:t>
            </a:r>
            <a:r>
              <a:rPr lang="fr-FR" sz="2400" b="1" dirty="0" smtClean="0">
                <a:latin typeface="Agency FB" pitchFamily="34" charset="0"/>
              </a:rPr>
              <a:t>DU SECTEUR </a:t>
            </a:r>
            <a:br>
              <a:rPr lang="fr-FR" sz="2400" b="1" dirty="0" smtClean="0">
                <a:latin typeface="Agency FB" pitchFamily="34" charset="0"/>
              </a:rPr>
            </a:br>
            <a:r>
              <a:rPr lang="fr-FR" sz="2400" b="1" dirty="0" smtClean="0">
                <a:latin typeface="Agency FB" pitchFamily="34" charset="0"/>
              </a:rPr>
              <a:t>DE LA MICROFINANCE AU </a:t>
            </a:r>
            <a:r>
              <a:rPr lang="fr-FR" sz="2400" b="1" dirty="0">
                <a:latin typeface="Agency FB" pitchFamily="34" charset="0"/>
              </a:rPr>
              <a:t>TCHAD A FIN DECEMBRE 2017</a:t>
            </a:r>
            <a:br>
              <a:rPr lang="fr-FR" sz="2400" b="1" dirty="0">
                <a:latin typeface="Agency FB" pitchFamily="34" charset="0"/>
              </a:rPr>
            </a:br>
            <a:endParaRPr lang="fr-FR" sz="2400" b="1" dirty="0">
              <a:latin typeface="Agency FB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049701"/>
              </p:ext>
            </p:extLst>
          </p:nvPr>
        </p:nvGraphicFramePr>
        <p:xfrm>
          <a:off x="827584" y="1772816"/>
          <a:ext cx="7560838" cy="3600982"/>
        </p:xfrm>
        <a:graphic>
          <a:graphicData uri="http://schemas.openxmlformats.org/drawingml/2006/table">
            <a:tbl>
              <a:tblPr firstRow="1" firstCol="1" bandRow="1"/>
              <a:tblGrid>
                <a:gridCol w="259258"/>
                <a:gridCol w="518517"/>
                <a:gridCol w="370593"/>
                <a:gridCol w="518517"/>
                <a:gridCol w="556151"/>
                <a:gridCol w="519040"/>
                <a:gridCol w="814888"/>
                <a:gridCol w="814888"/>
                <a:gridCol w="595877"/>
                <a:gridCol w="741187"/>
                <a:gridCol w="370071"/>
                <a:gridCol w="370593"/>
                <a:gridCol w="370593"/>
                <a:gridCol w="740665"/>
              </a:tblGrid>
              <a:tr h="227836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 Narrow"/>
                          <a:ea typeface="Times New Roman"/>
                          <a:cs typeface="Times New Roman"/>
                        </a:rPr>
                        <a:t>LES PRINCIPAUX INDICATEURS DES EMFS DU TCHAD A FIN DECEMBRE 2017</a:t>
                      </a:r>
                      <a:endParaRPr lang="fr-FR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6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N° 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Nom de l’institution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Nombre d’EMF agréés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Nombre membres/  Clients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dont les femmes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Nbre d’agces et Guichets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Encours d’épargne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Encours de crédits bruts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Nombre de crédits débloqués au cours de l'année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Crédits en retards (30 jours)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PAR à 30 jours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PAR à 90 jours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Nombre du persl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Fonds patrimoniaux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RESEAU UCEC-MK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54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95239 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28 582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3 890  670 900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3 650 782 000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19 990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249 550 000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1,59%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2,43%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282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3 309 390 000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RESEAU PARCEC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54 364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14 105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2 461 560 742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1 412 010 641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23 824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274 715 791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15%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150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759 103 060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RESEAU RECEC-LT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effectLst/>
                          <a:latin typeface="Arial Narrow"/>
                          <a:ea typeface="Calibri"/>
                          <a:cs typeface="Tahoma"/>
                        </a:rPr>
                        <a:t>13 630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7 632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394 092 886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418 831 717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3007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47 137 581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11,20%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234 081 222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RESEAU UCEC-GUERA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31 233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10 931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724 858 708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1 139 375 607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3 486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26 141 523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1 280 920 027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RESEAU UCECI/T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9 177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3 303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491 180 381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496 809 389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1 409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39 887 405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4,94%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893 139 726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EXPRESS UNION SA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15 734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2 659 720 588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1 156 041 285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9 043 558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0,15%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0,7%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265 829 008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 FINADEV TCHAD SA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37 960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14 394 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1 217 996 817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2 056 241 327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2 030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544 055 446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37%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21%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118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-593 000 000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EXPRESS-MIA SA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149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30 199 293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1 600 000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947 733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59%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550 000 000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JUBA EXPRESS SA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SAFI SA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960 000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1 237 000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179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670 054 000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 TALENTS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ND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EMF MUFEC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1378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1378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29 634 842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10 475 550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1 364 450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7,18%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4,42%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15 800 000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COOPEC AMANA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2 429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219 975 000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178 636 000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398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71 240 000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19%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16%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</a:t>
                      </a:r>
                      <a:endParaRPr lang="fr-FR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80 987 000</a:t>
                      </a:r>
                      <a:endParaRPr lang="fr-FR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118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300 000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105 000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160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12 120 819 257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10 522 040 516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54 827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774 083 487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13%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5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6,88%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906</a:t>
                      </a:r>
                      <a:endParaRPr lang="fr-F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7 840 304 043</a:t>
                      </a:r>
                      <a:endParaRPr lang="fr-FR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709" marR="267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775" y="116632"/>
            <a:ext cx="1264721" cy="83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185"/>
            <a:ext cx="1259632" cy="105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17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2143116"/>
            <a:ext cx="7643866" cy="199535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b="1" u="sng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Merci pour votre </a:t>
            </a:r>
          </a:p>
          <a:p>
            <a:pPr algn="ctr">
              <a:lnSpc>
                <a:spcPct val="150000"/>
              </a:lnSpc>
            </a:pPr>
            <a:r>
              <a:rPr lang="fr-FR" sz="4400" b="1" u="sng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bien aimable attention</a:t>
            </a:r>
            <a:endParaRPr lang="fr-FR" sz="4400" u="sng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653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667" y="0"/>
            <a:ext cx="1384300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254699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97666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1800" b="1" u="sng" cap="none" dirty="0" smtClean="0">
                <a:solidFill>
                  <a:srgbClr val="0070C0"/>
                </a:solidFill>
                <a:latin typeface="Arial Black" pitchFamily="34" charset="0"/>
              </a:rPr>
              <a:t>COMMENTAIRE SUR LA GOUVERNANCE D’ENTREPRISE, CONTROLE INTERNE ET SUPERVISION</a:t>
            </a:r>
            <a:r>
              <a:rPr lang="fr-FR" sz="1800" b="1" u="sng" cap="none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fr-FR" sz="1800" b="1" u="sng" cap="none" dirty="0">
                <a:solidFill>
                  <a:srgbClr val="0070C0"/>
                </a:solidFill>
                <a:latin typeface="Arial Black" pitchFamily="34" charset="0"/>
              </a:rPr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13681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" y="530416"/>
            <a:ext cx="1298575" cy="109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5537" y="162880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gency FB" pitchFamily="34" charset="0"/>
              </a:rPr>
              <a:t>Notre intervention s’articule </a:t>
            </a:r>
            <a:r>
              <a:rPr lang="fr-FR" sz="2800" b="1" dirty="0" smtClean="0">
                <a:latin typeface="Agency FB" pitchFamily="34" charset="0"/>
              </a:rPr>
              <a:t>autour de </a:t>
            </a:r>
            <a:r>
              <a:rPr lang="fr-FR" sz="2800" b="1" dirty="0" smtClean="0">
                <a:latin typeface="Agency FB" pitchFamily="34" charset="0"/>
              </a:rPr>
              <a:t>quatre points </a:t>
            </a:r>
            <a:r>
              <a:rPr lang="fr-FR" sz="2800" b="1" dirty="0">
                <a:latin typeface="Agency FB" pitchFamily="34" charset="0"/>
              </a:rPr>
              <a:t>qui sont : 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200" b="1" dirty="0" smtClean="0">
                <a:latin typeface="Agency FB" pitchFamily="34" charset="0"/>
              </a:rPr>
              <a:t>Fonctionnement des organes des EMF;</a:t>
            </a:r>
            <a:endParaRPr lang="fr-FR" sz="3200" b="1" dirty="0">
              <a:latin typeface="Agency FB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latin typeface="Agency FB" pitchFamily="34" charset="0"/>
              </a:rPr>
              <a:t>Les </a:t>
            </a:r>
            <a:r>
              <a:rPr lang="fr-FR" sz="3200" b="1" dirty="0" smtClean="0">
                <a:latin typeface="Agency FB" pitchFamily="34" charset="0"/>
              </a:rPr>
              <a:t>insuffisance majeurs </a:t>
            </a:r>
            <a:r>
              <a:rPr lang="fr-FR" sz="3200" b="1" dirty="0">
                <a:latin typeface="Agency FB" pitchFamily="34" charset="0"/>
              </a:rPr>
              <a:t>constatés auprès des </a:t>
            </a:r>
            <a:r>
              <a:rPr lang="fr-FR" sz="3200" b="1" dirty="0" smtClean="0">
                <a:latin typeface="Agency FB" pitchFamily="34" charset="0"/>
              </a:rPr>
              <a:t>EMF </a:t>
            </a:r>
            <a:r>
              <a:rPr lang="fr-FR" sz="3200" b="1" dirty="0" smtClean="0">
                <a:latin typeface="Agency FB" pitchFamily="34" charset="0"/>
              </a:rPr>
              <a:t>;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3200" b="1" dirty="0" smtClean="0">
                <a:latin typeface="Agency FB" pitchFamily="34" charset="0"/>
              </a:rPr>
              <a:t>Le Contrôle Interne</a:t>
            </a:r>
            <a:endParaRPr lang="fr-FR" sz="3200" b="1" dirty="0">
              <a:latin typeface="Agency FB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fr-FR" sz="3200" b="1" dirty="0" smtClean="0">
                <a:latin typeface="Agency FB" pitchFamily="34" charset="0"/>
              </a:rPr>
              <a:t>Conclusion </a:t>
            </a:r>
            <a:endParaRPr lang="fr-FR" sz="32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0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404664"/>
            <a:ext cx="8042276" cy="1152128"/>
          </a:xfrm>
        </p:spPr>
        <p:txBody>
          <a:bodyPr/>
          <a:lstStyle/>
          <a:p>
            <a:pPr algn="ctr"/>
            <a:r>
              <a:rPr lang="fr-FR" sz="1600" u="sng" dirty="0" smtClean="0">
                <a:solidFill>
                  <a:srgbClr val="FF0000"/>
                </a:solidFill>
                <a:latin typeface="Arial Black" pitchFamily="34" charset="0"/>
              </a:rPr>
              <a:t>Fonctionnement des organes sociaux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3384376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fr-FR" sz="4400" dirty="0" smtClean="0">
                <a:latin typeface="Agency FB" pitchFamily="34" charset="0"/>
              </a:rPr>
              <a:t>   </a:t>
            </a:r>
            <a:r>
              <a:rPr lang="fr-FR" sz="4400" dirty="0" smtClean="0">
                <a:latin typeface="Agency FB" pitchFamily="34" charset="0"/>
              </a:rPr>
              <a:t>ils sont au nombre de trois</a:t>
            </a:r>
            <a:r>
              <a:rPr lang="fr-FR" sz="4400" dirty="0" smtClean="0">
                <a:latin typeface="Agency FB" pitchFamily="34" charset="0"/>
              </a:rPr>
              <a:t> a savoir:</a:t>
            </a:r>
            <a:endParaRPr lang="fr-FR" sz="4400" dirty="0" smtClean="0">
              <a:latin typeface="Agency FB" pitchFamily="34" charset="0"/>
            </a:endParaRPr>
          </a:p>
          <a:p>
            <a:pPr marL="571500" indent="-571500" algn="just">
              <a:buFont typeface="Wingdings" charset="2"/>
              <a:buChar char="ü"/>
            </a:pPr>
            <a:r>
              <a:rPr lang="fr-FR" sz="6000" b="1" dirty="0" smtClean="0">
                <a:latin typeface="Agency FB" pitchFamily="34" charset="0"/>
              </a:rPr>
              <a:t>Le Conseil d’Administration</a:t>
            </a:r>
            <a:r>
              <a:rPr lang="fr-FR" sz="6000" dirty="0" smtClean="0">
                <a:latin typeface="Agency FB" pitchFamily="34" charset="0"/>
              </a:rPr>
              <a:t>,</a:t>
            </a:r>
          </a:p>
          <a:p>
            <a:pPr marL="0" indent="0" algn="just">
              <a:buNone/>
            </a:pPr>
            <a:r>
              <a:rPr lang="fr-FR" sz="4400" dirty="0" smtClean="0">
                <a:latin typeface="Agency FB" pitchFamily="34" charset="0"/>
              </a:rPr>
              <a:t>Chargé d’orienter la politique de l’EMF</a:t>
            </a:r>
            <a:endParaRPr lang="fr-FR" sz="4400" dirty="0" smtClean="0">
              <a:latin typeface="Agency FB" pitchFamily="34" charset="0"/>
            </a:endParaRPr>
          </a:p>
          <a:p>
            <a:pPr marL="571500" indent="-571500" algn="just">
              <a:buFont typeface="Wingdings" charset="2"/>
              <a:buChar char="ü"/>
            </a:pPr>
            <a:r>
              <a:rPr lang="fr-FR" sz="7400" b="1" dirty="0" smtClean="0">
                <a:latin typeface="Agency FB" pitchFamily="34" charset="0"/>
              </a:rPr>
              <a:t> </a:t>
            </a:r>
            <a:r>
              <a:rPr lang="fr-FR" sz="7400" b="1" dirty="0" smtClean="0">
                <a:latin typeface="Agency FB" pitchFamily="34" charset="0"/>
              </a:rPr>
              <a:t>le comité de crédits;</a:t>
            </a:r>
          </a:p>
          <a:p>
            <a:pPr marL="0" indent="0" algn="just">
              <a:buNone/>
            </a:pPr>
            <a:r>
              <a:rPr lang="fr-FR" sz="4400" dirty="0" smtClean="0">
                <a:latin typeface="Agency FB" pitchFamily="34" charset="0"/>
              </a:rPr>
              <a:t>Chargé de valider les dossiers de demandes des crédits montées par la gérance</a:t>
            </a:r>
            <a:endParaRPr lang="fr-FR" sz="4400" dirty="0" smtClean="0">
              <a:latin typeface="Agency FB" pitchFamily="34" charset="0"/>
            </a:endParaRPr>
          </a:p>
          <a:p>
            <a:pPr marL="571500" indent="-571500" algn="just">
              <a:buFont typeface="Wingdings" charset="2"/>
              <a:buChar char="ü"/>
            </a:pPr>
            <a:r>
              <a:rPr lang="fr-FR" sz="7400" b="1" dirty="0" smtClean="0">
                <a:latin typeface="Agency FB" pitchFamily="34" charset="0"/>
              </a:rPr>
              <a:t> </a:t>
            </a:r>
            <a:r>
              <a:rPr lang="fr-FR" sz="7400" b="1" dirty="0" smtClean="0">
                <a:latin typeface="Agency FB" pitchFamily="34" charset="0"/>
              </a:rPr>
              <a:t>le comite de surveillance</a:t>
            </a:r>
            <a:r>
              <a:rPr lang="fr-FR" sz="7400" dirty="0" smtClean="0">
                <a:latin typeface="Agency FB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fr-FR" sz="4400" dirty="0" smtClean="0">
                <a:latin typeface="Agency FB" pitchFamily="34" charset="0"/>
              </a:rPr>
              <a:t>Chargé de contrôler </a:t>
            </a:r>
            <a:r>
              <a:rPr lang="fr-FR" sz="4400" dirty="0">
                <a:latin typeface="Agency FB" pitchFamily="34" charset="0"/>
              </a:rPr>
              <a:t>toute </a:t>
            </a:r>
            <a:r>
              <a:rPr lang="fr-FR" sz="4400" dirty="0" smtClean="0">
                <a:latin typeface="Agency FB" pitchFamily="34" charset="0"/>
              </a:rPr>
              <a:t>l’activité </a:t>
            </a:r>
            <a:r>
              <a:rPr lang="fr-FR" sz="4400" dirty="0" smtClean="0">
                <a:latin typeface="Agency FB" pitchFamily="34" charset="0"/>
              </a:rPr>
              <a:t>des EMF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070" y="0"/>
            <a:ext cx="16954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985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69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Tenue</a:t>
            </a:r>
            <a:r>
              <a:rPr lang="en-US" dirty="0" smtClean="0">
                <a:solidFill>
                  <a:srgbClr val="FF0000"/>
                </a:solidFill>
              </a:rPr>
              <a:t> des documents des  </a:t>
            </a:r>
            <a:r>
              <a:rPr lang="en-US" dirty="0" err="1">
                <a:solidFill>
                  <a:srgbClr val="FF0000"/>
                </a:solidFill>
              </a:rPr>
              <a:t>o</a:t>
            </a:r>
            <a:r>
              <a:rPr lang="en-US" dirty="0" err="1" smtClean="0">
                <a:solidFill>
                  <a:srgbClr val="FF0000"/>
                </a:solidFill>
              </a:rPr>
              <a:t>rganes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sociaux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charset="2"/>
              <a:buChar char="ü"/>
            </a:pPr>
            <a:r>
              <a:rPr lang="fr-FR" dirty="0">
                <a:latin typeface="Agency FB" pitchFamily="34" charset="0"/>
                <a:cs typeface="Arial" panose="020B0604020202020204" pitchFamily="34" charset="0"/>
              </a:rPr>
              <a:t>PV des rencontres des organes de fonctionnement sont rédigés sur feuilles volantes, PV non classés ;</a:t>
            </a:r>
          </a:p>
          <a:p>
            <a:pPr lvl="0" algn="just">
              <a:buFont typeface="Wingdings" charset="2"/>
              <a:buChar char="ü"/>
            </a:pPr>
            <a:r>
              <a:rPr lang="fr-FR" dirty="0">
                <a:latin typeface="Agency FB" pitchFamily="34" charset="0"/>
                <a:cs typeface="Arial" panose="020B0604020202020204" pitchFamily="34" charset="0"/>
              </a:rPr>
              <a:t>PV rédigés avec peu de soin (ratures, non précision du nombre de présents aux rencontres, pages vides par endroit, PV non paginés, etc.) ;</a:t>
            </a:r>
            <a:r>
              <a:rPr lang="fr-FR" dirty="0">
                <a:solidFill>
                  <a:srgbClr val="000000"/>
                </a:solidFill>
                <a:latin typeface="Agency FB" pitchFamily="34" charset="0"/>
                <a:cs typeface="Aharoni" pitchFamily="2" charset="-79"/>
              </a:rPr>
              <a:t> les élus n’ont pas un même niveau de compréhension de la gestion de caisses ; </a:t>
            </a:r>
          </a:p>
          <a:p>
            <a:pPr lvl="0" algn="just">
              <a:buFont typeface="Wingdings" charset="2"/>
              <a:buChar char="ü"/>
            </a:pPr>
            <a:r>
              <a:rPr lang="fr-FR" dirty="0">
                <a:solidFill>
                  <a:srgbClr val="000000"/>
                </a:solidFill>
                <a:latin typeface="Agency FB" pitchFamily="34" charset="0"/>
                <a:cs typeface="Aharoni" pitchFamily="2" charset="-79"/>
              </a:rPr>
              <a:t>Irrégularité dans la tenue des rencontres des organes de gestion, faute d’un bon système de motivation ;</a:t>
            </a:r>
          </a:p>
          <a:p>
            <a:pPr lvl="0" algn="just">
              <a:buFont typeface="Wingdings" charset="2"/>
              <a:buChar char="ü"/>
            </a:pPr>
            <a:r>
              <a:rPr lang="fr-FR" dirty="0">
                <a:solidFill>
                  <a:srgbClr val="000000"/>
                </a:solidFill>
                <a:latin typeface="Agency FB" pitchFamily="34" charset="0"/>
              </a:rPr>
              <a:t>manque de formation pour les élus et les techniciens pour l’essentiel des caisses de base visitées </a:t>
            </a:r>
            <a:endParaRPr lang="fr-FR" dirty="0">
              <a:solidFill>
                <a:srgbClr val="000000"/>
              </a:solidFill>
              <a:latin typeface="Agency FB" pitchFamily="34" charset="0"/>
              <a:cs typeface="Aharoni" pitchFamily="2" charset="-79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8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476672"/>
            <a:ext cx="7520940" cy="1152128"/>
          </a:xfrm>
        </p:spPr>
        <p:txBody>
          <a:bodyPr/>
          <a:lstStyle/>
          <a:p>
            <a:pPr algn="ctr"/>
            <a:r>
              <a:rPr lang="fr-FR" sz="2000" b="1" u="sng" cap="none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fr-FR" sz="2000" b="1" u="sng" cap="none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fr-FR" sz="2000" b="1" u="sng" cap="none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fr-FR" sz="2000" b="1" u="sng" cap="none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fr-FR" sz="2000" b="1" u="sng" cap="none" dirty="0" smtClean="0">
                <a:solidFill>
                  <a:srgbClr val="0070C0"/>
                </a:solidFill>
                <a:latin typeface="Arial Black" pitchFamily="34" charset="0"/>
              </a:rPr>
              <a:t>COMMENTAIRE </a:t>
            </a:r>
            <a:r>
              <a:rPr lang="fr-FR" sz="2000" b="1" u="sng" cap="none" dirty="0">
                <a:solidFill>
                  <a:srgbClr val="0070C0"/>
                </a:solidFill>
                <a:latin typeface="Arial Black" pitchFamily="34" charset="0"/>
              </a:rPr>
              <a:t>SUR LA GOUVERNANCE D’ENTREPRISE, CONTROLE INTERNE ET SUPERVISION</a:t>
            </a:r>
            <a:r>
              <a:rPr lang="fr-FR" b="1" u="sng" cap="none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fr-FR" b="1" u="sng" cap="none" dirty="0">
                <a:solidFill>
                  <a:srgbClr val="0070C0"/>
                </a:solidFill>
                <a:latin typeface="Arial Black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2060848"/>
            <a:ext cx="7520940" cy="2619629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rgbClr val="FF0000"/>
                </a:solidFill>
                <a:latin typeface="Agency FB" pitchFamily="34" charset="0"/>
              </a:rPr>
              <a:t>II. </a:t>
            </a:r>
            <a:r>
              <a:rPr lang="fr-FR" sz="4800" u="sng" dirty="0" smtClean="0">
                <a:solidFill>
                  <a:srgbClr val="FF0000"/>
                </a:solidFill>
                <a:latin typeface="Agency FB" pitchFamily="34" charset="0"/>
              </a:rPr>
              <a:t>Les dirigeants sociaux ou l’organe exécutif</a:t>
            </a:r>
          </a:p>
          <a:p>
            <a:pPr algn="ctr"/>
            <a:endParaRPr lang="fr-FR" sz="4800" u="sng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algn="ctr"/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4458" y="6376243"/>
            <a:ext cx="4840941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679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rPr>
              <a:t>les dirigeants sociaux</a:t>
            </a:r>
            <a:endParaRPr lang="fr-FR" sz="280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68813"/>
            <a:ext cx="8229600" cy="4996491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fr-FR" sz="2800" b="1" dirty="0" smtClean="0">
                <a:latin typeface="Agency FB" pitchFamily="34" charset="0"/>
                <a:cs typeface="Arial" pitchFamily="34" charset="0"/>
              </a:rPr>
              <a:t>Sont ils agrées?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sz="2000" dirty="0" smtClean="0">
                <a:latin typeface="Agency FB" pitchFamily="34" charset="0"/>
                <a:cs typeface="Arial" pitchFamily="34" charset="0"/>
              </a:rPr>
              <a:t>   au terme de </a:t>
            </a:r>
            <a:r>
              <a:rPr lang="fr-FR" sz="2000" dirty="0">
                <a:latin typeface="Agency FB" pitchFamily="34" charset="0"/>
                <a:cs typeface="Arial" pitchFamily="34" charset="0"/>
              </a:rPr>
              <a:t>l’article 47 du nouveau règlement </a:t>
            </a:r>
            <a:r>
              <a:rPr lang="fr-FR" sz="2000" dirty="0" smtClean="0">
                <a:latin typeface="Agency FB" pitchFamily="34" charset="0"/>
                <a:cs typeface="Arial" pitchFamily="34" charset="0"/>
              </a:rPr>
              <a:t>01/017 CEMAC</a:t>
            </a:r>
            <a:r>
              <a:rPr lang="fr-FR" sz="2000" dirty="0">
                <a:latin typeface="Agency FB" pitchFamily="34" charset="0"/>
                <a:cs typeface="Arial" pitchFamily="34" charset="0"/>
              </a:rPr>
              <a:t>/COBAC relatif aux Conditions d’Exercice et du Contrôle de l’activité de </a:t>
            </a:r>
            <a:r>
              <a:rPr lang="fr-FR" sz="2000" dirty="0" err="1">
                <a:latin typeface="Agency FB" pitchFamily="34" charset="0"/>
                <a:cs typeface="Arial" pitchFamily="34" charset="0"/>
              </a:rPr>
              <a:t>microfinance</a:t>
            </a:r>
            <a:r>
              <a:rPr lang="fr-FR" sz="2000" dirty="0">
                <a:latin typeface="Agency FB" pitchFamily="34" charset="0"/>
                <a:cs typeface="Arial" pitchFamily="34" charset="0"/>
              </a:rPr>
              <a:t> dans la zone </a:t>
            </a:r>
            <a:r>
              <a:rPr lang="fr-FR" sz="2000" dirty="0" smtClean="0">
                <a:latin typeface="Agency FB" pitchFamily="34" charset="0"/>
                <a:cs typeface="Arial" pitchFamily="34" charset="0"/>
              </a:rPr>
              <a:t>CEMAC, l’exercice des fonctions d’un dirigeant est toujours subordonné  d’un agrément délivré par l’autorité monétaire après avis de la COBAC.</a:t>
            </a:r>
          </a:p>
          <a:p>
            <a:pPr algn="just">
              <a:lnSpc>
                <a:spcPct val="160000"/>
              </a:lnSpc>
              <a:buNone/>
            </a:pPr>
            <a:r>
              <a:rPr lang="fr-FR" sz="2000" dirty="0" smtClean="0">
                <a:latin typeface="Agency FB" pitchFamily="34" charset="0"/>
                <a:cs typeface="Arial" pitchFamily="34" charset="0"/>
              </a:rPr>
              <a:t>Cependant, Les </a:t>
            </a:r>
            <a:r>
              <a:rPr lang="fr-FR" sz="2000" dirty="0">
                <a:latin typeface="Agency FB" pitchFamily="34" charset="0"/>
                <a:cs typeface="Arial" pitchFamily="34" charset="0"/>
              </a:rPr>
              <a:t>gérants de certaines caisses des provinces ne disposent pas l’agrément pour l’exercice de leurs </a:t>
            </a:r>
            <a:r>
              <a:rPr lang="fr-FR" sz="2000" dirty="0" smtClean="0">
                <a:latin typeface="Agency FB" pitchFamily="34" charset="0"/>
                <a:cs typeface="Arial" pitchFamily="34" charset="0"/>
              </a:rPr>
              <a:t>fonctions</a:t>
            </a:r>
            <a:endParaRPr lang="fr-FR" sz="2800" b="1" dirty="0">
              <a:latin typeface="Agency FB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88"/>
            <a:ext cx="1506537" cy="102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136" y="28988"/>
            <a:ext cx="1384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5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2770"/>
          </a:xfrm>
        </p:spPr>
        <p:txBody>
          <a:bodyPr>
            <a:normAutofit/>
          </a:bodyPr>
          <a:lstStyle/>
          <a:p>
            <a:pPr algn="ctr"/>
            <a:r>
              <a:rPr lang="fr-FR" sz="2000" u="sng" dirty="0" smtClean="0">
                <a:solidFill>
                  <a:srgbClr val="08A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organigrammes des EMF</a:t>
            </a:r>
            <a:r>
              <a:rPr lang="fr-FR" sz="2000" u="sng" dirty="0" smtClean="0">
                <a:solidFill>
                  <a:srgbClr val="08A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fr-F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11200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EMF disposent-ils des organigrammes adaptés?</a:t>
            </a:r>
            <a:r>
              <a:rPr lang="fr-FR" sz="11200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1200" b="1" u="sng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charset="2"/>
              <a:buChar char="ü"/>
            </a:pPr>
            <a:r>
              <a:rPr lang="fr-FR" sz="11200" b="1" dirty="0" smtClean="0">
                <a:latin typeface="Agency FB" pitchFamily="34" charset="0"/>
                <a:cs typeface="Arial" panose="020B0604020202020204" pitchFamily="34" charset="0"/>
              </a:rPr>
              <a:t>Les grandes structures, les faîtières, les EMF de deuxième catégorie ; ( organigrammes adaptés a leurs taille)</a:t>
            </a:r>
            <a:endParaRPr lang="fr-FR" sz="11200" b="1" dirty="0">
              <a:latin typeface="Agency FB" pitchFamily="34" charset="0"/>
              <a:cs typeface="Arial" panose="020B0604020202020204" pitchFamily="34" charset="0"/>
            </a:endParaRPr>
          </a:p>
          <a:p>
            <a:pPr lvl="0" algn="just">
              <a:buFont typeface="Wingdings" charset="2"/>
              <a:buChar char="ü"/>
            </a:pPr>
            <a:r>
              <a:rPr lang="fr-FR" sz="11200" b="1" dirty="0">
                <a:latin typeface="Agency FB" pitchFamily="34" charset="0"/>
                <a:cs typeface="Arial" panose="020B0604020202020204" pitchFamily="34" charset="0"/>
              </a:rPr>
              <a:t>les EMF de </a:t>
            </a:r>
            <a:r>
              <a:rPr lang="fr-FR" sz="11200" b="1" dirty="0" smtClean="0">
                <a:latin typeface="Agency FB" pitchFamily="34" charset="0"/>
                <a:cs typeface="Arial" panose="020B0604020202020204" pitchFamily="34" charset="0"/>
              </a:rPr>
              <a:t>première catégorie, de petite taille ne disposent pas souvent des organigrammes adaptés a leur taille</a:t>
            </a:r>
            <a:r>
              <a:rPr lang="fr-FR" sz="11200" b="1" dirty="0" smtClean="0">
                <a:solidFill>
                  <a:srgbClr val="000000"/>
                </a:solidFill>
                <a:latin typeface="Agency FB" pitchFamily="34" charset="0"/>
                <a:cs typeface="Aharoni" pitchFamily="2" charset="-79"/>
              </a:rPr>
              <a:t> ;    (cumul des fonctions par les gérants, comptable, agent des crédits</a:t>
            </a:r>
            <a:r>
              <a:rPr lang="fr-FR" sz="11200" b="1" dirty="0" smtClean="0">
                <a:solidFill>
                  <a:srgbClr val="000000"/>
                </a:solidFill>
                <a:latin typeface="Agency FB" pitchFamily="34" charset="0"/>
                <a:cs typeface="Aharoni" pitchFamily="2" charset="-79"/>
              </a:rPr>
              <a:t>, caissier</a:t>
            </a:r>
            <a:r>
              <a:rPr lang="fr-FR" sz="11200" b="1" dirty="0" smtClean="0">
                <a:solidFill>
                  <a:srgbClr val="000000"/>
                </a:solidFill>
                <a:latin typeface="Agency FB" pitchFamily="34" charset="0"/>
                <a:cs typeface="Aharoni" pitchFamily="2" charset="-79"/>
              </a:rPr>
              <a:t>)</a:t>
            </a:r>
            <a:endParaRPr lang="fr-FR" sz="11200" b="1" dirty="0">
              <a:solidFill>
                <a:srgbClr val="000000"/>
              </a:solidFill>
              <a:latin typeface="Agency FB" pitchFamily="34" charset="0"/>
              <a:cs typeface="Aharoni" pitchFamily="2" charset="-79"/>
            </a:endParaRPr>
          </a:p>
          <a:p>
            <a:pPr marL="0" indent="0" algn="just">
              <a:buNone/>
            </a:pPr>
            <a:endParaRPr lang="fr-FR" sz="11200" b="1" dirty="0">
              <a:latin typeface="Agency FB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fr-FR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506537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282" y="0"/>
            <a:ext cx="1384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99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400" b="1" u="sng" dirty="0" smtClean="0">
                <a:solidFill>
                  <a:srgbClr val="2DA2B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CONTROLE INTERNE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54461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fr-FR" u="sng" dirty="0" smtClean="0">
                <a:solidFill>
                  <a:srgbClr val="F96A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insuffisances constatées sont:</a:t>
            </a:r>
            <a:endParaRPr lang="fr-FR" dirty="0">
              <a:solidFill>
                <a:srgbClr val="F96A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charset="2"/>
              <a:buChar char="ü"/>
            </a:pPr>
            <a:r>
              <a:rPr lang="fr-FR" dirty="0" smtClean="0">
                <a:latin typeface="Agency FB" pitchFamily="34" charset="0"/>
                <a:cs typeface="Arial" panose="020B0604020202020204" pitchFamily="34" charset="0"/>
              </a:rPr>
              <a:t>Beaucoup des EMF ne disposent pas d’un dispositif de Contrôle interne fiable</a:t>
            </a:r>
            <a:r>
              <a:rPr lang="fr-FR" dirty="0" smtClean="0">
                <a:latin typeface="Agency FB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gency FB" pitchFamily="34" charset="0"/>
                <a:cs typeface="Arial" panose="020B0604020202020204" pitchFamily="34" charset="0"/>
              </a:rPr>
              <a:t>;</a:t>
            </a:r>
          </a:p>
          <a:p>
            <a:pPr marL="566928" indent="-457200" algn="just">
              <a:buFont typeface="Wingdings" charset="2"/>
              <a:buChar char="ü"/>
            </a:pPr>
            <a:r>
              <a:rPr lang="fr-FR" dirty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Faible niveau de </a:t>
            </a: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professionnalisation </a:t>
            </a: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des inspecteurs chargés des contrôles,;</a:t>
            </a:r>
            <a:endParaRPr lang="fr-FR" dirty="0">
              <a:solidFill>
                <a:srgbClr val="000000"/>
              </a:solidFill>
              <a:latin typeface="Agency FB" pitchFamily="34" charset="0"/>
              <a:cs typeface="Arial" panose="020B0604020202020204" pitchFamily="34" charset="0"/>
            </a:endParaRPr>
          </a:p>
          <a:p>
            <a:pPr marL="566928" lvl="0" indent="-457200" algn="just">
              <a:buFont typeface="Wingdings" charset="2"/>
              <a:buChar char="ü"/>
            </a:pPr>
            <a:r>
              <a:rPr lang="fr-FR" dirty="0" smtClean="0">
                <a:solidFill>
                  <a:prstClr val="black"/>
                </a:solidFill>
                <a:latin typeface="Agency FB" pitchFamily="34" charset="0"/>
                <a:cs typeface="Arial" panose="020B0604020202020204" pitchFamily="34" charset="0"/>
              </a:rPr>
              <a:t>L’inexistence des manuels des procédures et des plans des contrôles</a:t>
            </a:r>
            <a:endParaRPr lang="fr-FR" dirty="0" smtClean="0">
              <a:solidFill>
                <a:prstClr val="black"/>
              </a:solidFill>
              <a:latin typeface="Agency FB" pitchFamily="34" charset="0"/>
              <a:cs typeface="Arial" panose="020B0604020202020204" pitchFamily="34" charset="0"/>
            </a:endParaRPr>
          </a:p>
          <a:p>
            <a:pPr lvl="0" algn="just"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Insuffisance </a:t>
            </a:r>
            <a:r>
              <a:rPr lang="fr-FR" dirty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de ressources </a:t>
            </a: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humaines;</a:t>
            </a:r>
          </a:p>
          <a:p>
            <a:pPr lvl="0" algn="just"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Le non respect des manuels des procédures.</a:t>
            </a:r>
          </a:p>
          <a:p>
            <a:pPr lvl="0" algn="just">
              <a:buFont typeface="Wingdings" charset="2"/>
              <a:buChar char="ü"/>
            </a:pP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L’</a:t>
            </a:r>
            <a:r>
              <a:rPr lang="fr-FR" dirty="0" err="1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independance</a:t>
            </a:r>
            <a:r>
              <a:rPr lang="fr-FR" dirty="0" smtClean="0">
                <a:solidFill>
                  <a:srgbClr val="000000"/>
                </a:solidFill>
                <a:latin typeface="Agency FB" pitchFamily="34" charset="0"/>
                <a:cs typeface="Arial" panose="020B0604020202020204" pitchFamily="34" charset="0"/>
              </a:rPr>
              <a:t> du contrôle interne.</a:t>
            </a:r>
          </a:p>
          <a:p>
            <a:pPr lvl="0" algn="just">
              <a:buFont typeface="Wingdings" charset="2"/>
              <a:buChar char="ü"/>
            </a:pPr>
            <a:endParaRPr lang="fr-FR" sz="1200" dirty="0">
              <a:latin typeface="Agency FB" pitchFamily="34" charset="0"/>
            </a:endParaRPr>
          </a:p>
          <a:p>
            <a:pPr marL="109728" lvl="0" indent="0" algn="just">
              <a:buNone/>
            </a:pPr>
            <a:endParaRPr lang="fr-FR" sz="2800" b="1" dirty="0">
              <a:latin typeface="Agency FB" pitchFamily="34" charset="0"/>
              <a:cs typeface="Arial" panose="020B0604020202020204" pitchFamily="34" charset="0"/>
            </a:endParaRPr>
          </a:p>
          <a:p>
            <a:pPr algn="just"/>
            <a:endParaRPr lang="fr-FR" sz="2400" b="1" dirty="0">
              <a:latin typeface="Agency FB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6537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640" y="0"/>
            <a:ext cx="1384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22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fr-FR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475252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fr-FR" sz="2000" b="1" dirty="0">
                <a:latin typeface="Agency FB" pitchFamily="34" charset="0"/>
              </a:rPr>
              <a:t>la situation du secteur de la </a:t>
            </a:r>
            <a:r>
              <a:rPr lang="fr-FR" sz="2000" b="1" dirty="0" err="1">
                <a:latin typeface="Agency FB" pitchFamily="34" charset="0"/>
              </a:rPr>
              <a:t>microfinance</a:t>
            </a:r>
            <a:r>
              <a:rPr lang="fr-FR" sz="2000" b="1" dirty="0">
                <a:latin typeface="Agency FB" pitchFamily="34" charset="0"/>
              </a:rPr>
              <a:t> tchadienne </a:t>
            </a:r>
            <a:r>
              <a:rPr lang="fr-FR" sz="2000" b="1" dirty="0" smtClean="0">
                <a:latin typeface="Agency FB" pitchFamily="34" charset="0"/>
              </a:rPr>
              <a:t>était et demeure préoccupante </a:t>
            </a:r>
            <a:r>
              <a:rPr lang="fr-FR" sz="2000" dirty="0" smtClean="0">
                <a:latin typeface="Agency FB" pitchFamily="34" charset="0"/>
              </a:rPr>
              <a:t>; ses </a:t>
            </a:r>
            <a:r>
              <a:rPr lang="fr-FR" sz="2000" dirty="0">
                <a:latin typeface="Agency FB" pitchFamily="34" charset="0"/>
              </a:rPr>
              <a:t>hémorragies </a:t>
            </a:r>
            <a:r>
              <a:rPr lang="fr-FR" sz="2000" b="1" dirty="0" smtClean="0">
                <a:latin typeface="Agency FB" pitchFamily="34" charset="0"/>
              </a:rPr>
              <a:t>persistent, et risquent </a:t>
            </a:r>
            <a:r>
              <a:rPr lang="fr-FR" sz="2000" b="1" dirty="0">
                <a:latin typeface="Agency FB" pitchFamily="34" charset="0"/>
              </a:rPr>
              <a:t>de </a:t>
            </a:r>
            <a:r>
              <a:rPr lang="fr-FR" sz="2000" b="1" dirty="0" smtClean="0">
                <a:latin typeface="Agency FB" pitchFamily="34" charset="0"/>
              </a:rPr>
              <a:t>créer un effet systémique dans le marché.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fr-FR" sz="2000" dirty="0">
                <a:latin typeface="Agency FB" pitchFamily="34" charset="0"/>
              </a:rPr>
              <a:t>I</a:t>
            </a:r>
            <a:r>
              <a:rPr lang="fr-FR" sz="2000" b="1" dirty="0" smtClean="0">
                <a:latin typeface="Agency FB" pitchFamily="34" charset="0"/>
              </a:rPr>
              <a:t>l </a:t>
            </a:r>
            <a:r>
              <a:rPr lang="fr-FR" sz="2000" b="1" dirty="0">
                <a:latin typeface="Agency FB" pitchFamily="34" charset="0"/>
              </a:rPr>
              <a:t>est </a:t>
            </a:r>
            <a:r>
              <a:rPr lang="fr-FR" sz="2000" b="1" dirty="0" smtClean="0">
                <a:latin typeface="Agency FB" pitchFamily="34" charset="0"/>
              </a:rPr>
              <a:t>urgente </a:t>
            </a:r>
            <a:r>
              <a:rPr lang="fr-FR" sz="2000" dirty="0" smtClean="0">
                <a:latin typeface="Agency FB" pitchFamily="34" charset="0"/>
              </a:rPr>
              <a:t>d’</a:t>
            </a:r>
            <a:r>
              <a:rPr lang="fr-FR" sz="2000" b="1" dirty="0" smtClean="0">
                <a:latin typeface="Agency FB" pitchFamily="34" charset="0"/>
              </a:rPr>
              <a:t>entreprendre </a:t>
            </a:r>
            <a:r>
              <a:rPr lang="fr-FR" sz="2000" b="1" dirty="0">
                <a:latin typeface="Agency FB" pitchFamily="34" charset="0"/>
              </a:rPr>
              <a:t>des actions </a:t>
            </a:r>
            <a:r>
              <a:rPr lang="fr-FR" sz="2000" b="1" dirty="0" smtClean="0">
                <a:latin typeface="Agency FB" pitchFamily="34" charset="0"/>
              </a:rPr>
              <a:t>ci-après :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000" b="1" dirty="0">
                <a:latin typeface="Agency FB" pitchFamily="34" charset="0"/>
              </a:rPr>
              <a:t>renforcement </a:t>
            </a:r>
            <a:r>
              <a:rPr lang="fr-FR" sz="2000" b="1" dirty="0" smtClean="0">
                <a:latin typeface="Agency FB" pitchFamily="34" charset="0"/>
              </a:rPr>
              <a:t>et la multiplication des actions de contrôle ;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000" b="1" dirty="0">
                <a:latin typeface="Agency FB" pitchFamily="34" charset="0"/>
              </a:rPr>
              <a:t> renforcement des capacités </a:t>
            </a:r>
            <a:r>
              <a:rPr lang="fr-FR" sz="2000" b="1" dirty="0" smtClean="0">
                <a:latin typeface="Agency FB" pitchFamily="34" charset="0"/>
              </a:rPr>
              <a:t>techniques et financières des EMF ;</a:t>
            </a:r>
          </a:p>
          <a:p>
            <a:pPr marL="457200" indent="-457200" algn="just">
              <a:buFont typeface="Courier New" pitchFamily="49" charset="0"/>
              <a:buChar char="o"/>
            </a:pPr>
            <a:r>
              <a:rPr lang="fr-FR" sz="2000" b="1" dirty="0" smtClean="0">
                <a:latin typeface="Agency FB" pitchFamily="34" charset="0"/>
              </a:rPr>
              <a:t>Conduire les EMF en difficulté à un processus de reconfiguration.</a:t>
            </a:r>
            <a:endParaRPr lang="fr-FR" sz="2000" b="1" dirty="0">
              <a:latin typeface="Agency FB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AC2B-C091-4B6A-836D-7D5C6B28A9CB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11"/>
            <a:ext cx="1506537" cy="103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5311"/>
            <a:ext cx="1384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10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5106</TotalTime>
  <Words>913</Words>
  <Application>Microsoft Macintosh PowerPoint</Application>
  <PresentationFormat>On-screen Show (4:3)</PresentationFormat>
  <Paragraphs>285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PowerPoint Presentation</vt:lpstr>
      <vt:lpstr>COMMENTAIRE SUR LA GOUVERNANCE D’ENTREPRISE, CONTROLE INTERNE ET SUPERVISION </vt:lpstr>
      <vt:lpstr>Fonctionnement des organes sociaux</vt:lpstr>
      <vt:lpstr>Tenue des documents des  organes sociaux</vt:lpstr>
      <vt:lpstr>  COMMENTAIRE SUR LA GOUVERNANCE D’ENTREPRISE, CONTROLE INTERNE ET SUPERVISION </vt:lpstr>
      <vt:lpstr>les dirigeants sociaux</vt:lpstr>
      <vt:lpstr> organigrammes des EMF </vt:lpstr>
      <vt:lpstr> CONTROLE INTERNE</vt:lpstr>
      <vt:lpstr>Conclusion</vt:lpstr>
      <vt:lpstr> LES PRINCIPAUX INDICATEURS DU SECTEUR  DE LA MICROFINANCE AU TCHAD A FIN DECEMBRE 2017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CELLULE DE SURVEILLANCE DES STRUCTURES FINANCIÈRES DÉCENTRALISÉES</dc:title>
  <dc:creator>romualddjo</dc:creator>
  <cp:lastModifiedBy>oumar ousman brahim</cp:lastModifiedBy>
  <cp:revision>243</cp:revision>
  <cp:lastPrinted>2018-05-26T16:13:28Z</cp:lastPrinted>
  <dcterms:created xsi:type="dcterms:W3CDTF">2012-03-01T15:02:42Z</dcterms:created>
  <dcterms:modified xsi:type="dcterms:W3CDTF">2018-06-21T15:27:31Z</dcterms:modified>
</cp:coreProperties>
</file>